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2" r:id="rId4"/>
    <p:sldId id="260" r:id="rId5"/>
    <p:sldId id="263" r:id="rId6"/>
    <p:sldId id="264" r:id="rId7"/>
    <p:sldId id="265" r:id="rId8"/>
    <p:sldId id="270" r:id="rId9"/>
    <p:sldId id="271" r:id="rId10"/>
    <p:sldId id="272" r:id="rId11"/>
    <p:sldId id="273" r:id="rId12"/>
    <p:sldId id="274" r:id="rId13"/>
    <p:sldId id="275" r:id="rId14"/>
    <p:sldId id="266" r:id="rId15"/>
    <p:sldId id="267" r:id="rId16"/>
    <p:sldId id="269" r:id="rId17"/>
    <p:sldId id="268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96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08BCDD-C4D1-4F7F-BF65-9CD8EF74C1D6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FA4E23-83CC-490A-9F4D-92A9AFB8F76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099328" cy="157163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Первичная профсоюзная организация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Муниципальное бюджетное дошкольное образовательное учреждение «Детский сад присмотра и оздоровления № 19  «Красная шапочка» </a:t>
            </a:r>
            <a:r>
              <a:rPr lang="ru-RU" sz="2000" b="1" dirty="0" err="1">
                <a:solidFill>
                  <a:srgbClr val="FF0000"/>
                </a:solidFill>
              </a:rPr>
              <a:t>Зеленодольского</a:t>
            </a:r>
            <a:r>
              <a:rPr lang="ru-RU" sz="2000" b="1" dirty="0">
                <a:solidFill>
                  <a:srgbClr val="FF0000"/>
                </a:solidFill>
              </a:rPr>
              <a:t> муниципального района Республики Татарстан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14488"/>
            <a:ext cx="8467756" cy="4071966"/>
          </a:xfrm>
        </p:spPr>
        <p:txBody>
          <a:bodyPr>
            <a:normAutofit fontScale="32500" lnSpcReduction="20000"/>
          </a:bodyPr>
          <a:lstStyle/>
          <a:p>
            <a:r>
              <a:rPr lang="ru-RU" sz="4400" b="1" dirty="0" smtClean="0">
                <a:solidFill>
                  <a:srgbClr val="FFC000"/>
                </a:solidFill>
              </a:rPr>
              <a:t>ПРОФКОМОВ В МИРЕ МНОГО РАЗНЫХ ЕСТЬ,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smtClean="0">
                <a:solidFill>
                  <a:srgbClr val="FFC000"/>
                </a:solidFill>
              </a:rPr>
              <a:t>       НО НАШ, ОН НЕСРАВНИМЫЙ, 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smtClean="0">
                <a:solidFill>
                  <a:srgbClr val="FFC000"/>
                </a:solidFill>
              </a:rPr>
              <a:t>       БЕЗ СОМНЕНИЯ,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smtClean="0">
                <a:solidFill>
                  <a:srgbClr val="FFC000"/>
                </a:solidFill>
              </a:rPr>
              <a:t>       ЧТОБ ВСЕМ ПОМОЧЬ И КАЖДОГО ЗАЖЕЧЬ</a:t>
            </a:r>
            <a:br>
              <a:rPr lang="ru-RU" sz="4400" b="1" dirty="0" smtClean="0">
                <a:solidFill>
                  <a:srgbClr val="FFC000"/>
                </a:solidFill>
              </a:rPr>
            </a:br>
            <a:r>
              <a:rPr lang="ru-RU" sz="4400" b="1" dirty="0" smtClean="0">
                <a:solidFill>
                  <a:srgbClr val="FFC000"/>
                </a:solidFill>
              </a:rPr>
              <a:t>       МЫ ВСЕ НЕ УПУСКАЕМ НИ МГНОВЕНИЯ!</a:t>
            </a:r>
            <a:endParaRPr lang="ru-RU" sz="4400" dirty="0" smtClean="0">
              <a:solidFill>
                <a:srgbClr val="FFC000"/>
              </a:solidFill>
            </a:endParaRPr>
          </a:p>
          <a:p>
            <a:r>
              <a:rPr lang="ru-RU" sz="4400" b="1" dirty="0" smtClean="0">
                <a:solidFill>
                  <a:srgbClr val="FFC000"/>
                </a:solidFill>
              </a:rPr>
              <a:t> </a:t>
            </a:r>
            <a:endParaRPr lang="ru-RU" sz="4400" dirty="0" smtClean="0">
              <a:solidFill>
                <a:srgbClr val="FFC000"/>
              </a:solidFill>
            </a:endParaRPr>
          </a:p>
          <a:p>
            <a:r>
              <a:rPr lang="ru-RU" sz="4400" dirty="0" smtClean="0">
                <a:solidFill>
                  <a:srgbClr val="FFC000"/>
                </a:solidFill>
              </a:rPr>
              <a:t> </a:t>
            </a:r>
          </a:p>
          <a:p>
            <a:r>
              <a:rPr lang="ru-RU" sz="5600" b="1" dirty="0" smtClean="0">
                <a:solidFill>
                  <a:srgbClr val="FFC000"/>
                </a:solidFill>
              </a:rPr>
              <a:t>Протягивает руки помощи!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Решает социальные вопросы!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Отстаивает права и интересы трудящегося человека!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Формирует основные требования к работодателю!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Содействует росту заработной платы!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Осуществляет представление интересов в суде!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Юридически поддерживает и защищает!</a:t>
            </a:r>
            <a:endParaRPr lang="ru-RU" sz="5600" dirty="0" smtClean="0">
              <a:solidFill>
                <a:srgbClr val="FFC000"/>
              </a:solidFill>
            </a:endParaRPr>
          </a:p>
          <a:p>
            <a:r>
              <a:rPr lang="ru-RU" sz="5600" b="1" dirty="0" smtClean="0">
                <a:solidFill>
                  <a:srgbClr val="FFC000"/>
                </a:solidFill>
              </a:rPr>
              <a:t>Знает, что делать</a:t>
            </a:r>
            <a:r>
              <a:rPr lang="ru-RU" sz="6400" b="1" dirty="0" smtClean="0">
                <a:solidFill>
                  <a:srgbClr val="FFC000"/>
                </a:solidFill>
              </a:rPr>
              <a:t>!</a:t>
            </a:r>
            <a:endParaRPr lang="ru-RU" sz="6400" dirty="0" smtClean="0">
              <a:solidFill>
                <a:srgbClr val="FFC000"/>
              </a:solidFill>
            </a:endParaRPr>
          </a:p>
          <a:p>
            <a:r>
              <a:rPr lang="ru-RU" sz="6400" dirty="0" smtClean="0"/>
              <a:t> </a:t>
            </a:r>
          </a:p>
          <a:p>
            <a:endParaRPr lang="ru-RU" sz="6400" dirty="0"/>
          </a:p>
        </p:txBody>
      </p:sp>
      <p:pic>
        <p:nvPicPr>
          <p:cNvPr id="4" name="Рисунок 3" descr="http://dou29.ru/images/stories/111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1516" y="0"/>
            <a:ext cx="852484" cy="120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Pavlovu\AppData\Local\Temp\Rar$DIa0.702\IMG_20200608_1041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285992"/>
            <a:ext cx="2714644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088470" cy="100010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Задачи профсоюзной организации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000108"/>
            <a:ext cx="8501122" cy="5572164"/>
          </a:xfrm>
        </p:spPr>
        <p:txBody>
          <a:bodyPr>
            <a:normAutofit/>
          </a:bodyPr>
          <a:lstStyle/>
          <a:p>
            <a:pPr lvl="0"/>
            <a:r>
              <a:rPr lang="ru-RU" sz="1600" dirty="0" smtClean="0">
                <a:solidFill>
                  <a:srgbClr val="FFC000"/>
                </a:solidFill>
              </a:rPr>
              <a:t>Развивать социальное партнерство в решении социальных проблем работников ДОУ.</a:t>
            </a:r>
          </a:p>
          <a:p>
            <a:pPr lvl="0"/>
            <a:r>
              <a:rPr lang="ru-RU" sz="1600" dirty="0" smtClean="0">
                <a:solidFill>
                  <a:srgbClr val="FFC000"/>
                </a:solidFill>
              </a:rPr>
              <a:t>Содействовать в улучшении материального положения, укреплении здоровья работников детского сада, в создании условий для повышения их квалификации, проведение досуга.</a:t>
            </a:r>
          </a:p>
          <a:p>
            <a:pPr lvl="0"/>
            <a:r>
              <a:rPr lang="ru-RU" sz="1600" dirty="0" smtClean="0">
                <a:solidFill>
                  <a:srgbClr val="FFC000"/>
                </a:solidFill>
              </a:rPr>
              <a:t>Осуществлять организационные мероприятия по повышению мотивации и укреплению профсоюзного членства.</a:t>
            </a:r>
          </a:p>
          <a:p>
            <a:pPr lvl="0"/>
            <a:r>
              <a:rPr lang="ru-RU" sz="1600" dirty="0" smtClean="0">
                <a:solidFill>
                  <a:srgbClr val="FFC000"/>
                </a:solidFill>
              </a:rPr>
              <a:t>Укреплять и развивать профессиональную солидарность.</a:t>
            </a:r>
          </a:p>
          <a:p>
            <a:r>
              <a:rPr lang="ru-RU" sz="1600" dirty="0" smtClean="0">
                <a:solidFill>
                  <a:srgbClr val="FFC000"/>
                </a:solidFill>
              </a:rPr>
              <a:t>-защита прав и интересов членов профсоюза;</a:t>
            </a:r>
          </a:p>
          <a:p>
            <a:r>
              <a:rPr lang="ru-RU" sz="1600" dirty="0" smtClean="0">
                <a:solidFill>
                  <a:srgbClr val="FFC000"/>
                </a:solidFill>
              </a:rPr>
              <a:t>-создание безопасных условий для работы;</a:t>
            </a:r>
          </a:p>
          <a:p>
            <a:r>
              <a:rPr lang="ru-RU" sz="1600" dirty="0" smtClean="0">
                <a:solidFill>
                  <a:srgbClr val="FFC000"/>
                </a:solidFill>
              </a:rPr>
              <a:t>-содействие в предоставлении работникам образования </a:t>
            </a:r>
            <a:r>
              <a:rPr lang="ru-RU" sz="1600" dirty="0" err="1" smtClean="0">
                <a:solidFill>
                  <a:srgbClr val="FFC000"/>
                </a:solidFill>
              </a:rPr>
              <a:t>образования</a:t>
            </a:r>
            <a:r>
              <a:rPr lang="ru-RU" sz="1600" dirty="0" smtClean="0">
                <a:solidFill>
                  <a:srgbClr val="FFC000"/>
                </a:solidFill>
              </a:rPr>
              <a:t> положенных                                                    льгот и гарантий.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 </a:t>
            </a:r>
          </a:p>
          <a:p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5362" name="Picture 2" descr="C:\Users\Pavlovu\AppData\Local\Temp\Rar$DIa0.823\IMG_20200608_1035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714752"/>
            <a:ext cx="2500330" cy="2928958"/>
          </a:xfrm>
          <a:prstGeom prst="rect">
            <a:avLst/>
          </a:prstGeom>
          <a:noFill/>
        </p:spPr>
      </p:pic>
      <p:pic>
        <p:nvPicPr>
          <p:cNvPr id="15363" name="Picture 3" descr="C:\Users\Pavlovu\AppData\Local\Temp\Rar$DIa0.143\IMG_20200608_103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714752"/>
            <a:ext cx="271464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802718" cy="1357322"/>
          </a:xfrm>
        </p:spPr>
        <p:txBody>
          <a:bodyPr/>
          <a:lstStyle/>
          <a:p>
            <a:pPr algn="ctr"/>
            <a:r>
              <a:rPr lang="ru-RU" sz="1400" dirty="0" smtClean="0">
                <a:solidFill>
                  <a:srgbClr val="FFC000"/>
                </a:solidFill>
              </a:rPr>
              <a:t/>
            </a:r>
            <a:br>
              <a:rPr lang="ru-RU" sz="14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Информационное обеспечение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857232"/>
            <a:ext cx="8786874" cy="5715040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Pavlovu\AppData\Local\Temp\Rar$DIa0.706\IMG-20200607-WA0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000108"/>
            <a:ext cx="2500330" cy="4857784"/>
          </a:xfrm>
          <a:prstGeom prst="rect">
            <a:avLst/>
          </a:prstGeom>
          <a:noFill/>
        </p:spPr>
      </p:pic>
      <p:pic>
        <p:nvPicPr>
          <p:cNvPr id="2051" name="Picture 3" descr="C:\Users\Pavlovu\AppData\Local\Temp\Rar$DIa0.319\IMG-20200607-WA00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785926"/>
            <a:ext cx="2857520" cy="4786346"/>
          </a:xfrm>
          <a:prstGeom prst="rect">
            <a:avLst/>
          </a:prstGeom>
          <a:noFill/>
        </p:spPr>
      </p:pic>
      <p:pic>
        <p:nvPicPr>
          <p:cNvPr id="2052" name="Picture 4" descr="C:\Users\Pavlovu\AppData\Local\Temp\Rar$DIa0.533\IMG-20200607-WA00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00108"/>
            <a:ext cx="2786082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088470" cy="328612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Правовая </a:t>
            </a:r>
            <a:r>
              <a:rPr lang="ru-RU" sz="2800" dirty="0" smtClean="0">
                <a:solidFill>
                  <a:srgbClr val="FF0000"/>
                </a:solidFill>
              </a:rPr>
              <a:t>основа деятельности первичной профсоюзной организации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МБДОУ</a:t>
            </a:r>
            <a:r>
              <a:rPr lang="ru-RU" sz="2800" dirty="0" smtClean="0">
                <a:solidFill>
                  <a:srgbClr val="FF0000"/>
                </a:solidFill>
              </a:rPr>
              <a:t>№ </a:t>
            </a:r>
            <a:r>
              <a:rPr lang="ru-RU" sz="2800" dirty="0" smtClean="0">
                <a:solidFill>
                  <a:srgbClr val="FF0000"/>
                </a:solidFill>
              </a:rPr>
              <a:t>19</a:t>
            </a:r>
            <a:r>
              <a:rPr lang="ru-RU" sz="2800" dirty="0" smtClean="0">
                <a:solidFill>
                  <a:srgbClr val="FF0000"/>
                </a:solidFill>
              </a:rPr>
              <a:t> «Красная шапочка»</a:t>
            </a:r>
            <a:r>
              <a:rPr lang="ru-RU" sz="1600" dirty="0" smtClean="0">
                <a:solidFill>
                  <a:srgbClr val="FF0000"/>
                </a:solidFill>
              </a:rPr>
              <a:t/>
            </a:r>
            <a:br>
              <a:rPr lang="ru-RU" sz="1600" dirty="0" smtClean="0">
                <a:solidFill>
                  <a:srgbClr val="FF0000"/>
                </a:solidFill>
              </a:rPr>
            </a:br>
            <a:r>
              <a:rPr lang="ru-RU" sz="1600" dirty="0" smtClean="0"/>
              <a:t>-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Конституция РФ</a:t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-Закон РФ «О профессиональных союзах, их правах и гарантиях деятельности»</a:t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-Трудовой кодекс РФ</a:t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-Закон РФ «О коллективных договорах и соглашениях»</a:t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-Устав Профсоюза работников народного образования и науки</a:t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928934"/>
            <a:ext cx="8159908" cy="378621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Действующие документы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1.Коллективный договор</a:t>
            </a:r>
            <a:b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2.Соглашение по охране труда</a:t>
            </a:r>
            <a:b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3.План мероприятий администрации и профсоюзного комитета образовательного учреждения </a:t>
            </a:r>
            <a:endParaRPr lang="ru-RU" sz="24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2019-2020учебный год</a:t>
            </a:r>
            <a:b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4.Годовая циклограмма первичной профсоюзной организации на 2019-2020учебный </a:t>
            </a:r>
            <a:r>
              <a:rPr lang="ru-RU" sz="2400" dirty="0" smtClean="0">
                <a:solidFill>
                  <a:srgbClr val="FFC000"/>
                </a:solidFill>
              </a:rPr>
              <a:t>год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214290"/>
            <a:ext cx="7772400" cy="78581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Социальный паспорт  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№19 №Красная шапочка»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142984"/>
            <a:ext cx="8715436" cy="557216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ЧЛЕНСТВО ПРОФСОЮЗА- 100 %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Социальный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 сотрудников.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Мужчины</a:t>
            </a:r>
            <a:r>
              <a:rPr lang="en-US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Женщины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Многодетные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Педагоги  Техперсонал  Пенсионеры </a:t>
            </a:r>
            <a:endParaRPr lang="ru-RU" sz="16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2020    25ч.               3                22                  1ч.                        9               16                      9ч.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Характеристика </a:t>
            </a:r>
            <a:r>
              <a:rPr lang="ru-RU" sz="2000" b="1" dirty="0" smtClean="0">
                <a:solidFill>
                  <a:srgbClr val="FF0000"/>
                </a:solidFill>
              </a:rPr>
              <a:t>педагогических кадров по </a:t>
            </a:r>
            <a:r>
              <a:rPr lang="ru-RU" sz="2000" b="1" dirty="0" smtClean="0">
                <a:solidFill>
                  <a:srgbClr val="FF0000"/>
                </a:solidFill>
              </a:rPr>
              <a:t>образованию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од    Педагоги   </a:t>
            </a:r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ысшее образ.  </a:t>
            </a:r>
            <a:r>
              <a:rPr lang="ru-RU" sz="1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Сред-спец.обр</a:t>
            </a:r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 Высшая кв. кат.   Первая кв.кат .  Награждение   Курсы</a:t>
            </a:r>
          </a:p>
          <a:p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2020       9                      9                                 0                            1                            8                                2            9                         </a:t>
            </a:r>
            <a:endParaRPr lang="ru-RU" sz="14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Pavlovu\AppData\Local\Temp\Rar$DIa0.301\IMG-20200607-WA0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071942"/>
            <a:ext cx="3143272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42852"/>
            <a:ext cx="7772400" cy="92869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профсоюза в награждение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285860"/>
            <a:ext cx="8715436" cy="53578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Pavlovu\AppData\Local\Temp\Rar$DIa0.279\IMG-20200602-WA02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428736"/>
            <a:ext cx="3000396" cy="3929090"/>
          </a:xfrm>
          <a:prstGeom prst="rect">
            <a:avLst/>
          </a:prstGeom>
          <a:noFill/>
        </p:spPr>
      </p:pic>
      <p:pic>
        <p:nvPicPr>
          <p:cNvPr id="4099" name="Picture 3" descr="C:\Users\Pavlovu\AppData\Local\Temp\Rar$DIa1.606\IMG-20200602-WA02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2643206" cy="4000528"/>
          </a:xfrm>
          <a:prstGeom prst="rect">
            <a:avLst/>
          </a:prstGeom>
          <a:noFill/>
        </p:spPr>
      </p:pic>
      <p:pic>
        <p:nvPicPr>
          <p:cNvPr id="4100" name="Picture 4" descr="C:\Users\Pavlovu\AppData\Local\Temp\Rar$DIa0.803\IMG-20200602-WA009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2786058"/>
            <a:ext cx="2428892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714380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профсоюза в конкурсе «Радуга  талантов»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142984"/>
            <a:ext cx="8715436" cy="55721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Pavlovu\AppData\Local\Temp\Rar$DIa0.477\IMG-20200602-WA01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2392420" cy="2978943"/>
          </a:xfrm>
          <a:prstGeom prst="rect">
            <a:avLst/>
          </a:prstGeom>
          <a:noFill/>
        </p:spPr>
      </p:pic>
      <p:pic>
        <p:nvPicPr>
          <p:cNvPr id="2051" name="Picture 3" descr="C:\Users\Pavlovu\AppData\Local\Temp\Rar$DIa0.833\IMG-20200602-WA01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285860"/>
            <a:ext cx="2786082" cy="2786082"/>
          </a:xfrm>
          <a:prstGeom prst="rect">
            <a:avLst/>
          </a:prstGeom>
          <a:noFill/>
        </p:spPr>
      </p:pic>
      <p:pic>
        <p:nvPicPr>
          <p:cNvPr id="2052" name="Picture 4" descr="C:\Users\Pavlovu\AppData\Local\Temp\Rar$DIa0.126\IMG-20200602-WA0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285860"/>
            <a:ext cx="2500330" cy="2786082"/>
          </a:xfrm>
          <a:prstGeom prst="rect">
            <a:avLst/>
          </a:prstGeom>
          <a:noFill/>
        </p:spPr>
      </p:pic>
      <p:pic>
        <p:nvPicPr>
          <p:cNvPr id="2054" name="Picture 6" descr="C:\Users\Pavlovu\AppData\Local\Temp\Rar$DIa0.212\IMG-20200602-WA01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4357694"/>
            <a:ext cx="3357586" cy="2214579"/>
          </a:xfrm>
          <a:prstGeom prst="rect">
            <a:avLst/>
          </a:prstGeom>
          <a:noFill/>
        </p:spPr>
      </p:pic>
      <p:pic>
        <p:nvPicPr>
          <p:cNvPr id="2055" name="Picture 7" descr="C:\Users\Pavlovu\AppData\Local\Temp\Rar$DIa0.606\IMG-20200602-WA019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4357694"/>
            <a:ext cx="3143272" cy="2214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15436" cy="71438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Участие профсоюза в конкурсе по Охране труда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071546"/>
            <a:ext cx="8786874" cy="55721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Pavlovu\AppData\Local\Temp\Rar$DIa0.551\IMG-20200602-WA0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2714644" cy="4143404"/>
          </a:xfrm>
          <a:prstGeom prst="rect">
            <a:avLst/>
          </a:prstGeom>
          <a:noFill/>
        </p:spPr>
      </p:pic>
      <p:pic>
        <p:nvPicPr>
          <p:cNvPr id="10243" name="Picture 3" descr="C:\Users\Pavlovu\AppData\Local\Temp\Rar$DIa0.117\IMG-20200602-WA0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428736"/>
            <a:ext cx="3214710" cy="4572032"/>
          </a:xfrm>
          <a:prstGeom prst="rect">
            <a:avLst/>
          </a:prstGeom>
          <a:noFill/>
        </p:spPr>
      </p:pic>
      <p:pic>
        <p:nvPicPr>
          <p:cNvPr id="10244" name="Picture 4" descr="C:\Users\Pavlovu\AppData\Local\Temp\Rar$DIa0.119\IMG-20200602-WA02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285992"/>
            <a:ext cx="2143122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785794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 семинарах 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республиканских, региональных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000108"/>
            <a:ext cx="8786874" cy="56436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Pavlovu\AppData\Local\Temp\Rar$DIa0.907\IMG-20200602-WA01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214422"/>
            <a:ext cx="3000396" cy="2643206"/>
          </a:xfrm>
          <a:prstGeom prst="rect">
            <a:avLst/>
          </a:prstGeom>
          <a:noFill/>
        </p:spPr>
      </p:pic>
      <p:pic>
        <p:nvPicPr>
          <p:cNvPr id="13316" name="Picture 4" descr="C:\Users\Pavlovu\AppData\Local\Temp\Rar$DIa0.339\IMG-20200602-WA02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857628"/>
            <a:ext cx="3143272" cy="2786083"/>
          </a:xfrm>
          <a:prstGeom prst="rect">
            <a:avLst/>
          </a:prstGeom>
          <a:noFill/>
        </p:spPr>
      </p:pic>
      <p:pic>
        <p:nvPicPr>
          <p:cNvPr id="13317" name="Picture 5" descr="C:\Users\Pavlovu\AppData\Local\Temp\Rar$DIa0.778\IMG-20200602-WA01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142984"/>
            <a:ext cx="3000396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07154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во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сероссийской олимпиаде 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Я-профессионал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с участие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Ш.Амонашвили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214422"/>
            <a:ext cx="8715436" cy="54292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Pavlovu\AppData\Local\Temp\Rar$DIa0.001\IMG-20200602-WA01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357298"/>
            <a:ext cx="2500330" cy="4643470"/>
          </a:xfrm>
          <a:prstGeom prst="rect">
            <a:avLst/>
          </a:prstGeom>
          <a:noFill/>
        </p:spPr>
      </p:pic>
      <p:pic>
        <p:nvPicPr>
          <p:cNvPr id="12291" name="Picture 3" descr="C:\Users\Pavlovu\AppData\Local\Temp\Rar$DIa0.317\IMG-20200602-WA0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2928958" cy="4643470"/>
          </a:xfrm>
          <a:prstGeom prst="rect">
            <a:avLst/>
          </a:prstGeom>
          <a:noFill/>
        </p:spPr>
      </p:pic>
      <p:pic>
        <p:nvPicPr>
          <p:cNvPr id="12292" name="Picture 4" descr="C:\Users\Pavlovu\AppData\Local\Temp\Rar$DIa0.978\IMG-20200602-WA0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285992"/>
            <a:ext cx="2786082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15436" cy="571504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детьми и родителями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000108"/>
            <a:ext cx="8643998" cy="55721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Pavlovu\AppData\Local\Temp\Rar$DIa0.840\IMG-20200602-WA0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000504"/>
            <a:ext cx="3500462" cy="2500330"/>
          </a:xfrm>
          <a:prstGeom prst="rect">
            <a:avLst/>
          </a:prstGeom>
          <a:noFill/>
        </p:spPr>
      </p:pic>
      <p:pic>
        <p:nvPicPr>
          <p:cNvPr id="8196" name="Picture 4" descr="C:\Users\Pavlovu\AppData\Local\Temp\Rar$DIa0.166\IMG-20200602-WA02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000504"/>
            <a:ext cx="3500462" cy="2500330"/>
          </a:xfrm>
          <a:prstGeom prst="rect">
            <a:avLst/>
          </a:prstGeom>
          <a:noFill/>
        </p:spPr>
      </p:pic>
      <p:pic>
        <p:nvPicPr>
          <p:cNvPr id="10" name="Picture 3" descr="C:\Users\Pavlovu\AppData\Local\Temp\Rar$DIa0.415\IMG-20200602-WA02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071546"/>
            <a:ext cx="3429024" cy="2614291"/>
          </a:xfrm>
          <a:prstGeom prst="rect">
            <a:avLst/>
          </a:prstGeom>
          <a:noFill/>
        </p:spPr>
      </p:pic>
      <p:pic>
        <p:nvPicPr>
          <p:cNvPr id="11" name="Picture 2" descr="C:\Users\Pavlovu\AppData\Local\Temp\Rar$DIa0.387\IMG-20200602-WA024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1071546"/>
            <a:ext cx="357190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501122" cy="78581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Гражданская позиция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1285860"/>
            <a:ext cx="7986714" cy="50720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Pavlovu\AppData\Local\Temp\Rar$DIa0.478\IMG-20200602-WA00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785926"/>
            <a:ext cx="3429024" cy="4357718"/>
          </a:xfrm>
          <a:prstGeom prst="rect">
            <a:avLst/>
          </a:prstGeom>
          <a:noFill/>
        </p:spPr>
      </p:pic>
      <p:pic>
        <p:nvPicPr>
          <p:cNvPr id="9219" name="Picture 3" descr="C:\Users\Pavlovu\AppData\Local\Temp\Rar$DIa0.900\IMG-20200602-WA00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785926"/>
            <a:ext cx="3571900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15436" cy="57150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митинге на 9 мая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928670"/>
            <a:ext cx="8572560" cy="56436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Pavlovu\AppData\Local\Temp\Rar$DIa1.803\IMG-20200602-WA0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428868"/>
            <a:ext cx="3006312" cy="2928934"/>
          </a:xfrm>
          <a:prstGeom prst="rect">
            <a:avLst/>
          </a:prstGeom>
          <a:noFill/>
        </p:spPr>
      </p:pic>
      <p:pic>
        <p:nvPicPr>
          <p:cNvPr id="11267" name="Picture 3" descr="C:\Users\Pavlovu\AppData\Local\Temp\Rar$DIa0.137\IMG-20200602-WA0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3214686"/>
            <a:ext cx="2500330" cy="3286148"/>
          </a:xfrm>
          <a:prstGeom prst="rect">
            <a:avLst/>
          </a:prstGeom>
          <a:noFill/>
        </p:spPr>
      </p:pic>
      <p:pic>
        <p:nvPicPr>
          <p:cNvPr id="11268" name="Picture 4" descr="C:\Users\Pavlovu\AppData\Local\Temp\Rar$DIa0.331\IMG-20200602-WA01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2428892" cy="3214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86808" cy="428628"/>
          </a:xfrm>
        </p:spPr>
        <p:txBody>
          <a:bodyPr/>
          <a:lstStyle/>
          <a:p>
            <a:pPr algn="ctr"/>
            <a:r>
              <a:rPr lang="ru-RU" sz="2800" dirty="0" smtClean="0"/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профсоюзной  Спартакиаде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857232"/>
            <a:ext cx="8786874" cy="60007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Pavlovu\AppData\Local\Temp\Rar$DIa0.221\IMG-20200602-WA00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2643206" cy="2643182"/>
          </a:xfrm>
          <a:prstGeom prst="rect">
            <a:avLst/>
          </a:prstGeom>
          <a:noFill/>
        </p:spPr>
      </p:pic>
      <p:pic>
        <p:nvPicPr>
          <p:cNvPr id="1027" name="Picture 3" descr="C:\Users\Pavlovu\AppData\Local\Temp\Rar$DIa0.063\IMG-20200602-WA0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928670"/>
            <a:ext cx="2474334" cy="2500330"/>
          </a:xfrm>
          <a:prstGeom prst="rect">
            <a:avLst/>
          </a:prstGeom>
          <a:noFill/>
        </p:spPr>
      </p:pic>
      <p:pic>
        <p:nvPicPr>
          <p:cNvPr id="1028" name="Picture 4" descr="C:\Users\Pavlovu\AppData\Local\Temp\Rar$DIa0.382\IMG-20200602-WA00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000108"/>
            <a:ext cx="2500330" cy="2500330"/>
          </a:xfrm>
          <a:prstGeom prst="rect">
            <a:avLst/>
          </a:prstGeom>
          <a:noFill/>
        </p:spPr>
      </p:pic>
      <p:pic>
        <p:nvPicPr>
          <p:cNvPr id="1029" name="Picture 5" descr="C:\Users\Pavlovu\AppData\Local\Temp\Rar$DIa0.484\IMG-20200602-WA01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071942"/>
            <a:ext cx="2571768" cy="2500330"/>
          </a:xfrm>
          <a:prstGeom prst="rect">
            <a:avLst/>
          </a:prstGeom>
          <a:noFill/>
        </p:spPr>
      </p:pic>
      <p:pic>
        <p:nvPicPr>
          <p:cNvPr id="1030" name="Picture 6" descr="C:\Users\Pavlovu\AppData\Local\Temp\Rar$DIa0.610\IMG-20200602-WA01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4071942"/>
            <a:ext cx="2786082" cy="2500330"/>
          </a:xfrm>
          <a:prstGeom prst="rect">
            <a:avLst/>
          </a:prstGeom>
          <a:noFill/>
        </p:spPr>
      </p:pic>
      <p:pic>
        <p:nvPicPr>
          <p:cNvPr id="1031" name="Picture 7" descr="C:\Users\Pavlovu\AppData\Local\Temp\Rar$DIa0.671\IMG-20200602-WA01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3929066"/>
            <a:ext cx="2357454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72560" cy="64294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субботниках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000108"/>
            <a:ext cx="8643998" cy="55721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Pavlovu\AppData\Local\Temp\Rar$DIa0.467\IMG-20200602-WA00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2643206" cy="3333749"/>
          </a:xfrm>
          <a:prstGeom prst="rect">
            <a:avLst/>
          </a:prstGeom>
          <a:noFill/>
        </p:spPr>
      </p:pic>
      <p:pic>
        <p:nvPicPr>
          <p:cNvPr id="6147" name="Picture 3" descr="C:\Users\Pavlovu\AppData\Local\Temp\Rar$DIa0.949\IMG-20200602-WA00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357562"/>
            <a:ext cx="2571768" cy="3071834"/>
          </a:xfrm>
          <a:prstGeom prst="rect">
            <a:avLst/>
          </a:prstGeom>
          <a:noFill/>
        </p:spPr>
      </p:pic>
      <p:pic>
        <p:nvPicPr>
          <p:cNvPr id="6" name="Picture 4" descr="C:\Users\Pavlovu\AppData\Local\Temp\Rar$DIa0.166\IMG-20200602-WA0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1071546"/>
            <a:ext cx="3000396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42852"/>
            <a:ext cx="7772400" cy="71438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Участие в конкурсах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000108"/>
            <a:ext cx="8501122" cy="57150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Pavlovu\AppData\Local\Temp\Rar$DIa0.967\IMG-20200602-WA02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3714752"/>
            <a:ext cx="3500462" cy="2857520"/>
          </a:xfrm>
          <a:prstGeom prst="rect">
            <a:avLst/>
          </a:prstGeom>
          <a:noFill/>
        </p:spPr>
      </p:pic>
      <p:pic>
        <p:nvPicPr>
          <p:cNvPr id="3075" name="Picture 3" descr="C:\Users\Pavlovu\AppData\Local\Temp\Rar$DIa0.606\IMG-20200602-WA02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714752"/>
            <a:ext cx="3214710" cy="2857520"/>
          </a:xfrm>
          <a:prstGeom prst="rect">
            <a:avLst/>
          </a:prstGeom>
          <a:noFill/>
        </p:spPr>
      </p:pic>
      <p:pic>
        <p:nvPicPr>
          <p:cNvPr id="3076" name="Picture 4" descr="C:\Users\Pavlovu\AppData\Local\Temp\Rar$DIa0.979\IMG-20200602-WA00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1142984"/>
            <a:ext cx="2928958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64294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Культурно-массовые мероприятия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000108"/>
            <a:ext cx="8501122" cy="57150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Pavlovu\AppData\Local\Temp\Rar$DIa0.642\IMG-20200602-WA00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00504"/>
            <a:ext cx="3286148" cy="2571768"/>
          </a:xfrm>
          <a:prstGeom prst="rect">
            <a:avLst/>
          </a:prstGeom>
          <a:noFill/>
        </p:spPr>
      </p:pic>
      <p:pic>
        <p:nvPicPr>
          <p:cNvPr id="7171" name="Picture 3" descr="C:\Users\Pavlovu\AppData\Local\Temp\Rar$DIa0.280\IMG-20200602-WA00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929066"/>
            <a:ext cx="3429024" cy="2571768"/>
          </a:xfrm>
          <a:prstGeom prst="rect">
            <a:avLst/>
          </a:prstGeom>
          <a:noFill/>
        </p:spPr>
      </p:pic>
      <p:pic>
        <p:nvPicPr>
          <p:cNvPr id="7172" name="Picture 4" descr="C:\Users\Pavlovu\AppData\Local\Temp\Rar$DIa0.787\IMG-20200602-WA02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214422"/>
            <a:ext cx="3857652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357166"/>
            <a:ext cx="7772400" cy="571504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928670"/>
            <a:ext cx="8786874" cy="57150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Pavlovu\AppData\Local\Temp\Rar$DIa0.609\IMG-20200602-WA0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214818"/>
            <a:ext cx="1857388" cy="2214578"/>
          </a:xfrm>
          <a:prstGeom prst="rect">
            <a:avLst/>
          </a:prstGeom>
          <a:noFill/>
        </p:spPr>
      </p:pic>
      <p:pic>
        <p:nvPicPr>
          <p:cNvPr id="17411" name="Picture 3" descr="C:\Users\Pavlovu\AppData\Local\Temp\Rar$DIa0.998\IMG-20200602-WA02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214818"/>
            <a:ext cx="1643074" cy="2214578"/>
          </a:xfrm>
          <a:prstGeom prst="rect">
            <a:avLst/>
          </a:prstGeom>
          <a:noFill/>
        </p:spPr>
      </p:pic>
      <p:pic>
        <p:nvPicPr>
          <p:cNvPr id="17412" name="Picture 4" descr="C:\Users\Pavlovu\AppData\Local\Temp\Rar$DIa0.349\IMG-20200602-WA02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929453" y="1214422"/>
            <a:ext cx="1785951" cy="2357454"/>
          </a:xfrm>
          <a:prstGeom prst="rect">
            <a:avLst/>
          </a:prstGeom>
          <a:noFill/>
        </p:spPr>
      </p:pic>
      <p:pic>
        <p:nvPicPr>
          <p:cNvPr id="17413" name="Picture 5" descr="C:\Users\Pavlovu\AppData\Local\Temp\Rar$DIa0.810\IMG-20200602-WA02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142984"/>
            <a:ext cx="1571636" cy="2428892"/>
          </a:xfrm>
          <a:prstGeom prst="rect">
            <a:avLst/>
          </a:prstGeom>
          <a:noFill/>
        </p:spPr>
      </p:pic>
      <p:pic>
        <p:nvPicPr>
          <p:cNvPr id="17414" name="Picture 6" descr="C:\Users\Pavlovu\AppData\Local\Temp\Rar$DIa1.976\IMG-20200602-WA02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142984"/>
            <a:ext cx="1785950" cy="2428892"/>
          </a:xfrm>
          <a:prstGeom prst="rect">
            <a:avLst/>
          </a:prstGeom>
          <a:noFill/>
        </p:spPr>
      </p:pic>
      <p:pic>
        <p:nvPicPr>
          <p:cNvPr id="17415" name="Picture 7" descr="C:\Users\Pavlovu\AppData\Local\Temp\Rar$DIa0.693\IMG-20200602-WA02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46" y="1142984"/>
            <a:ext cx="1714512" cy="2428892"/>
          </a:xfrm>
          <a:prstGeom prst="rect">
            <a:avLst/>
          </a:prstGeom>
          <a:noFill/>
        </p:spPr>
      </p:pic>
      <p:pic>
        <p:nvPicPr>
          <p:cNvPr id="17416" name="Picture 8" descr="C:\Users\Pavlovu\AppData\Local\Temp\Rar$DIa0.751\IMG-20200602-WA02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0892" y="4214818"/>
            <a:ext cx="1785950" cy="2214578"/>
          </a:xfrm>
          <a:prstGeom prst="rect">
            <a:avLst/>
          </a:prstGeom>
          <a:noFill/>
        </p:spPr>
      </p:pic>
      <p:pic>
        <p:nvPicPr>
          <p:cNvPr id="17417" name="Picture 9" descr="C:\Users\Pavlovu\AppData\Local\Temp\Rar$DIa0.078\IMG-20200602-WA022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4214818"/>
            <a:ext cx="1714512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315</TotalTime>
  <Words>209</Words>
  <Application>Microsoft Office PowerPoint</Application>
  <PresentationFormat>Экран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Первичная профсоюзная организация Муниципальное бюджетное дошкольное образовательное учреждение «Детский сад присмотра и оздоровления № 19  «Красная шапочка» Зеленодольского муниципального района Республики Татарстан </vt:lpstr>
      <vt:lpstr>Задачи профсоюзной организации </vt:lpstr>
      <vt:lpstr> Информационное обеспечение </vt:lpstr>
      <vt:lpstr>    Правовая основа деятельности первичной профсоюзной организации  МБДОУ№ 19 «Красная шапочка» -Конституция РФ -Закон РФ «О профессиональных союзах, их правах и гарантиях деятельности» -Трудовой кодекс РФ -Закон РФ «О коллективных договорах и соглашениях» -Устав Профсоюза работников народного образования и науки </vt:lpstr>
      <vt:lpstr>Социальный паспорт   МБДОУ №19 №Красная шапочка»</vt:lpstr>
      <vt:lpstr>Участие профсоюза в награждение</vt:lpstr>
      <vt:lpstr>Участие профсоюза в конкурсе «Радуга  талантов»</vt:lpstr>
      <vt:lpstr>Участие профсоюза в конкурсе по Охране труда</vt:lpstr>
      <vt:lpstr>Участие в  семинарах  республиканских, региональных</vt:lpstr>
      <vt:lpstr>Участие во Всероссийской олимпиаде  «Я-профессионал» с участие Ш.Амонашвили</vt:lpstr>
      <vt:lpstr> Работа с детьми и родителями</vt:lpstr>
      <vt:lpstr>Гражданская позиция</vt:lpstr>
      <vt:lpstr>Участие в митинге на 9 мая</vt:lpstr>
      <vt:lpstr> Участие в профсоюзной  Спартакиаде</vt:lpstr>
      <vt:lpstr>Участие в субботниках</vt:lpstr>
      <vt:lpstr>Участие в конкурсах</vt:lpstr>
      <vt:lpstr>Культурно-массовые мероприятия</vt:lpstr>
      <vt:lpstr> Наши достижения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Первичная профсоюзная организация Муниципальное бюджетное дошкольное образовательное учреждение «Детский сад присмотра и оздоровления № 19  «Красная шапочка» Зеленодольского муниципального района Республики Татарстан</dc:title>
  <dc:creator>Pavlovu</dc:creator>
  <cp:lastModifiedBy>Pavlovu</cp:lastModifiedBy>
  <cp:revision>32</cp:revision>
  <dcterms:created xsi:type="dcterms:W3CDTF">2020-06-08T13:08:49Z</dcterms:created>
  <dcterms:modified xsi:type="dcterms:W3CDTF">2020-06-09T13:42:30Z</dcterms:modified>
</cp:coreProperties>
</file>